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2"/>
  </p:notesMasterIdLst>
  <p:sldIdLst>
    <p:sldId id="313" r:id="rId5"/>
    <p:sldId id="283" r:id="rId6"/>
    <p:sldId id="256" r:id="rId7"/>
    <p:sldId id="268" r:id="rId8"/>
    <p:sldId id="284" r:id="rId9"/>
    <p:sldId id="257" r:id="rId10"/>
    <p:sldId id="269" r:id="rId11"/>
    <p:sldId id="285" r:id="rId12"/>
    <p:sldId id="259" r:id="rId13"/>
    <p:sldId id="260" r:id="rId14"/>
    <p:sldId id="286" r:id="rId15"/>
    <p:sldId id="261" r:id="rId16"/>
    <p:sldId id="271" r:id="rId17"/>
    <p:sldId id="263" r:id="rId18"/>
    <p:sldId id="287" r:id="rId19"/>
    <p:sldId id="288" r:id="rId20"/>
    <p:sldId id="276" r:id="rId21"/>
    <p:sldId id="280" r:id="rId22"/>
    <p:sldId id="282" r:id="rId23"/>
    <p:sldId id="274" r:id="rId24"/>
    <p:sldId id="314" r:id="rId25"/>
    <p:sldId id="289" r:id="rId26"/>
    <p:sldId id="292" r:id="rId27"/>
    <p:sldId id="278" r:id="rId28"/>
    <p:sldId id="279" r:id="rId29"/>
    <p:sldId id="293" r:id="rId30"/>
    <p:sldId id="270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5" r:id="rId51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CB5923-ED1D-4757-8DD7-D82804FA52A6}" v="10" dt="2023-10-06T01:43:50.8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91" autoAdjust="0"/>
    <p:restoredTop sz="94434" autoAdjust="0"/>
  </p:normalViewPr>
  <p:slideViewPr>
    <p:cSldViewPr>
      <p:cViewPr varScale="1">
        <p:scale>
          <a:sx n="108" d="100"/>
          <a:sy n="108" d="100"/>
        </p:scale>
        <p:origin x="43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6/11/relationships/changesInfo" Target="changesInfos/changesInfo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ob Annison" userId="3d45b32d-d970-48f8-a799-f0f7fbd9e688" providerId="ADAL" clId="{31CB5923-ED1D-4757-8DD7-D82804FA52A6}"/>
    <pc:docChg chg="undo custSel modSld">
      <pc:chgData name="Jakob Annison" userId="3d45b32d-d970-48f8-a799-f0f7fbd9e688" providerId="ADAL" clId="{31CB5923-ED1D-4757-8DD7-D82804FA52A6}" dt="2023-10-06T01:43:58.652" v="38" actId="1076"/>
      <pc:docMkLst>
        <pc:docMk/>
      </pc:docMkLst>
      <pc:sldChg chg="addSp delSp modSp mod">
        <pc:chgData name="Jakob Annison" userId="3d45b32d-d970-48f8-a799-f0f7fbd9e688" providerId="ADAL" clId="{31CB5923-ED1D-4757-8DD7-D82804FA52A6}" dt="2023-10-06T01:43:58.652" v="38" actId="1076"/>
        <pc:sldMkLst>
          <pc:docMk/>
          <pc:sldMk cId="0" sldId="282"/>
        </pc:sldMkLst>
        <pc:spChg chg="add del mod">
          <ac:chgData name="Jakob Annison" userId="3d45b32d-d970-48f8-a799-f0f7fbd9e688" providerId="ADAL" clId="{31CB5923-ED1D-4757-8DD7-D82804FA52A6}" dt="2023-10-06T01:43:11.069" v="27" actId="478"/>
          <ac:spMkLst>
            <pc:docMk/>
            <pc:sldMk cId="0" sldId="282"/>
            <ac:spMk id="3" creationId="{49D3D337-7F52-AB20-7D5A-E00D0F3E976D}"/>
          </ac:spMkLst>
        </pc:spChg>
        <pc:spChg chg="add del mod">
          <ac:chgData name="Jakob Annison" userId="3d45b32d-d970-48f8-a799-f0f7fbd9e688" providerId="ADAL" clId="{31CB5923-ED1D-4757-8DD7-D82804FA52A6}" dt="2023-10-06T01:43:45.807" v="31" actId="478"/>
          <ac:spMkLst>
            <pc:docMk/>
            <pc:sldMk cId="0" sldId="282"/>
            <ac:spMk id="10" creationId="{E7846C84-986A-E59F-45C8-C6CF207386A9}"/>
          </ac:spMkLst>
        </pc:spChg>
        <pc:spChg chg="add del">
          <ac:chgData name="Jakob Annison" userId="3d45b32d-d970-48f8-a799-f0f7fbd9e688" providerId="ADAL" clId="{31CB5923-ED1D-4757-8DD7-D82804FA52A6}" dt="2023-10-06T01:43:41.326" v="29" actId="478"/>
          <ac:spMkLst>
            <pc:docMk/>
            <pc:sldMk cId="0" sldId="282"/>
            <ac:spMk id="21507" creationId="{00000000-0000-0000-0000-000000000000}"/>
          </ac:spMkLst>
        </pc:spChg>
        <pc:spChg chg="add del">
          <ac:chgData name="Jakob Annison" userId="3d45b32d-d970-48f8-a799-f0f7fbd9e688" providerId="ADAL" clId="{31CB5923-ED1D-4757-8DD7-D82804FA52A6}" dt="2023-10-06T01:43:41.326" v="29" actId="478"/>
          <ac:spMkLst>
            <pc:docMk/>
            <pc:sldMk cId="0" sldId="282"/>
            <ac:spMk id="21508" creationId="{00000000-0000-0000-0000-000000000000}"/>
          </ac:spMkLst>
        </pc:spChg>
        <pc:spChg chg="add del">
          <ac:chgData name="Jakob Annison" userId="3d45b32d-d970-48f8-a799-f0f7fbd9e688" providerId="ADAL" clId="{31CB5923-ED1D-4757-8DD7-D82804FA52A6}" dt="2023-10-06T01:43:41.326" v="29" actId="478"/>
          <ac:spMkLst>
            <pc:docMk/>
            <pc:sldMk cId="0" sldId="282"/>
            <ac:spMk id="21509" creationId="{00000000-0000-0000-0000-000000000000}"/>
          </ac:spMkLst>
        </pc:spChg>
        <pc:spChg chg="add del">
          <ac:chgData name="Jakob Annison" userId="3d45b32d-d970-48f8-a799-f0f7fbd9e688" providerId="ADAL" clId="{31CB5923-ED1D-4757-8DD7-D82804FA52A6}" dt="2023-10-06T01:43:41.326" v="29" actId="478"/>
          <ac:spMkLst>
            <pc:docMk/>
            <pc:sldMk cId="0" sldId="282"/>
            <ac:spMk id="21510" creationId="{00000000-0000-0000-0000-000000000000}"/>
          </ac:spMkLst>
        </pc:spChg>
        <pc:spChg chg="add del">
          <ac:chgData name="Jakob Annison" userId="3d45b32d-d970-48f8-a799-f0f7fbd9e688" providerId="ADAL" clId="{31CB5923-ED1D-4757-8DD7-D82804FA52A6}" dt="2023-10-06T01:43:41.326" v="29" actId="478"/>
          <ac:spMkLst>
            <pc:docMk/>
            <pc:sldMk cId="0" sldId="282"/>
            <ac:spMk id="21511" creationId="{00000000-0000-0000-0000-000000000000}"/>
          </ac:spMkLst>
        </pc:spChg>
        <pc:spChg chg="add del">
          <ac:chgData name="Jakob Annison" userId="3d45b32d-d970-48f8-a799-f0f7fbd9e688" providerId="ADAL" clId="{31CB5923-ED1D-4757-8DD7-D82804FA52A6}" dt="2023-10-06T01:43:41.326" v="29" actId="478"/>
          <ac:spMkLst>
            <pc:docMk/>
            <pc:sldMk cId="0" sldId="282"/>
            <ac:spMk id="21512" creationId="{00000000-0000-0000-0000-000000000000}"/>
          </ac:spMkLst>
        </pc:spChg>
        <pc:spChg chg="add del">
          <ac:chgData name="Jakob Annison" userId="3d45b32d-d970-48f8-a799-f0f7fbd9e688" providerId="ADAL" clId="{31CB5923-ED1D-4757-8DD7-D82804FA52A6}" dt="2023-10-06T01:43:41.326" v="29" actId="478"/>
          <ac:spMkLst>
            <pc:docMk/>
            <pc:sldMk cId="0" sldId="282"/>
            <ac:spMk id="21513" creationId="{00000000-0000-0000-0000-000000000000}"/>
          </ac:spMkLst>
        </pc:spChg>
        <pc:spChg chg="add del">
          <ac:chgData name="Jakob Annison" userId="3d45b32d-d970-48f8-a799-f0f7fbd9e688" providerId="ADAL" clId="{31CB5923-ED1D-4757-8DD7-D82804FA52A6}" dt="2023-10-06T01:43:41.326" v="29" actId="478"/>
          <ac:spMkLst>
            <pc:docMk/>
            <pc:sldMk cId="0" sldId="282"/>
            <ac:spMk id="21514" creationId="{00000000-0000-0000-0000-000000000000}"/>
          </ac:spMkLst>
        </pc:spChg>
        <pc:spChg chg="add del">
          <ac:chgData name="Jakob Annison" userId="3d45b32d-d970-48f8-a799-f0f7fbd9e688" providerId="ADAL" clId="{31CB5923-ED1D-4757-8DD7-D82804FA52A6}" dt="2023-10-06T01:43:41.326" v="29" actId="478"/>
          <ac:spMkLst>
            <pc:docMk/>
            <pc:sldMk cId="0" sldId="282"/>
            <ac:spMk id="21515" creationId="{00000000-0000-0000-0000-000000000000}"/>
          </ac:spMkLst>
        </pc:spChg>
        <pc:spChg chg="add del">
          <ac:chgData name="Jakob Annison" userId="3d45b32d-d970-48f8-a799-f0f7fbd9e688" providerId="ADAL" clId="{31CB5923-ED1D-4757-8DD7-D82804FA52A6}" dt="2023-10-06T01:43:41.326" v="29" actId="478"/>
          <ac:spMkLst>
            <pc:docMk/>
            <pc:sldMk cId="0" sldId="282"/>
            <ac:spMk id="21516" creationId="{00000000-0000-0000-0000-000000000000}"/>
          </ac:spMkLst>
        </pc:spChg>
        <pc:spChg chg="add del">
          <ac:chgData name="Jakob Annison" userId="3d45b32d-d970-48f8-a799-f0f7fbd9e688" providerId="ADAL" clId="{31CB5923-ED1D-4757-8DD7-D82804FA52A6}" dt="2023-10-06T01:43:41.326" v="29" actId="478"/>
          <ac:spMkLst>
            <pc:docMk/>
            <pc:sldMk cId="0" sldId="282"/>
            <ac:spMk id="21517" creationId="{00000000-0000-0000-0000-000000000000}"/>
          </ac:spMkLst>
        </pc:spChg>
        <pc:spChg chg="add del">
          <ac:chgData name="Jakob Annison" userId="3d45b32d-d970-48f8-a799-f0f7fbd9e688" providerId="ADAL" clId="{31CB5923-ED1D-4757-8DD7-D82804FA52A6}" dt="2023-10-06T01:43:41.326" v="29" actId="478"/>
          <ac:spMkLst>
            <pc:docMk/>
            <pc:sldMk cId="0" sldId="282"/>
            <ac:spMk id="21518" creationId="{00000000-0000-0000-0000-000000000000}"/>
          </ac:spMkLst>
        </pc:spChg>
        <pc:spChg chg="add del mod">
          <ac:chgData name="Jakob Annison" userId="3d45b32d-d970-48f8-a799-f0f7fbd9e688" providerId="ADAL" clId="{31CB5923-ED1D-4757-8DD7-D82804FA52A6}" dt="2023-10-06T01:43:48.815" v="34"/>
          <ac:spMkLst>
            <pc:docMk/>
            <pc:sldMk cId="0" sldId="282"/>
            <ac:spMk id="21519" creationId="{00000000-0000-0000-0000-000000000000}"/>
          </ac:spMkLst>
        </pc:spChg>
        <pc:picChg chg="add del mod">
          <ac:chgData name="Jakob Annison" userId="3d45b32d-d970-48f8-a799-f0f7fbd9e688" providerId="ADAL" clId="{31CB5923-ED1D-4757-8DD7-D82804FA52A6}" dt="2023-10-06T01:42:39.561" v="12"/>
          <ac:picMkLst>
            <pc:docMk/>
            <pc:sldMk cId="0" sldId="282"/>
            <ac:picMk id="6" creationId="{D750D100-7A64-750C-1B9B-51AC95B8C330}"/>
          </ac:picMkLst>
        </pc:picChg>
        <pc:picChg chg="add del mod">
          <ac:chgData name="Jakob Annison" userId="3d45b32d-d970-48f8-a799-f0f7fbd9e688" providerId="ADAL" clId="{31CB5923-ED1D-4757-8DD7-D82804FA52A6}" dt="2023-10-06T01:43:08.400" v="21"/>
          <ac:picMkLst>
            <pc:docMk/>
            <pc:sldMk cId="0" sldId="282"/>
            <ac:picMk id="8" creationId="{41000823-6055-B6C4-0BC2-BDD71E88AD25}"/>
          </ac:picMkLst>
        </pc:picChg>
        <pc:picChg chg="add mod">
          <ac:chgData name="Jakob Annison" userId="3d45b32d-d970-48f8-a799-f0f7fbd9e688" providerId="ADAL" clId="{31CB5923-ED1D-4757-8DD7-D82804FA52A6}" dt="2023-10-06T01:43:58.652" v="38" actId="1076"/>
          <ac:picMkLst>
            <pc:docMk/>
            <pc:sldMk cId="0" sldId="282"/>
            <ac:picMk id="12" creationId="{5290BA53-3A16-A742-AC77-B879CA117856}"/>
          </ac:picMkLst>
        </pc:picChg>
        <pc:picChg chg="add del">
          <ac:chgData name="Jakob Annison" userId="3d45b32d-d970-48f8-a799-f0f7fbd9e688" providerId="ADAL" clId="{31CB5923-ED1D-4757-8DD7-D82804FA52A6}" dt="2023-10-06T01:43:38.243" v="28" actId="478"/>
          <ac:picMkLst>
            <pc:docMk/>
            <pc:sldMk cId="0" sldId="282"/>
            <ac:picMk id="21506" creationId="{00000000-0000-0000-0000-000000000000}"/>
          </ac:picMkLst>
        </pc:picChg>
        <pc:cxnChg chg="add del">
          <ac:chgData name="Jakob Annison" userId="3d45b32d-d970-48f8-a799-f0f7fbd9e688" providerId="ADAL" clId="{31CB5923-ED1D-4757-8DD7-D82804FA52A6}" dt="2023-10-06T01:43:41.326" v="29" actId="478"/>
          <ac:cxnSpMkLst>
            <pc:docMk/>
            <pc:sldMk cId="0" sldId="282"/>
            <ac:cxnSpMk id="4" creationId="{00000000-0000-0000-0000-00000000000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FD9F5CF-BC61-49FF-93D3-8F83DDC0AFC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5352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Avoid karaoke slides – you want people to be listening to what you say rather than just reading off the screen.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Make sure you are asking questions throughout to ensure audience is paying attention.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Have fun – people will be nervous about their first rally, help them feel at ease!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Ensure that people have their roadbooks with them – you may have some extra things to look out for to tell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Depending on your rally’s organisation, you may be running different time card rules – edit this PPT to suit you better.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Ensure you have a system in place for completing R1-R2 licence upgrade forms.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9F5CF-BC61-49FF-93D3-8F83DDC0AFC5}" type="slidenum">
              <a:rPr lang="en-AU" smtClean="0"/>
              <a:pPr>
                <a:defRPr/>
              </a:pPr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6916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Note: can change servicing requirement if necessary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9F5CF-BC61-49FF-93D3-8F83DDC0AFC5}" type="slidenum">
              <a:rPr lang="en-AU" smtClean="0"/>
              <a:pPr>
                <a:defRPr/>
              </a:pPr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3667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It is encouraged that you have a system like this in place to help your new competitors feel as competent as possible before (and during) the event.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9F5CF-BC61-49FF-93D3-8F83DDC0AFC5}" type="slidenum">
              <a:rPr lang="en-AU" smtClean="0"/>
              <a:pPr>
                <a:defRPr/>
              </a:pPr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6794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9F5CF-BC61-49FF-93D3-8F83DDC0AFC5}" type="slidenum">
              <a:rPr lang="en-AU" smtClean="0"/>
              <a:pPr>
                <a:defRPr/>
              </a:pPr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0087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9F5CF-BC61-49FF-93D3-8F83DDC0AFC5}" type="slidenum">
              <a:rPr lang="en-AU" smtClean="0"/>
              <a:pPr>
                <a:defRPr/>
              </a:pPr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7894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Make sure you hang around to answer questions for anyone not prepared to ask in a public forum.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9F5CF-BC61-49FF-93D3-8F83DDC0AFC5}" type="slidenum">
              <a:rPr lang="en-AU" smtClean="0"/>
              <a:pPr>
                <a:defRPr/>
              </a:pPr>
              <a:t>47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9272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9F5CF-BC61-49FF-93D3-8F83DDC0AFC5}" type="slidenum">
              <a:rPr lang="en-AU" smtClean="0"/>
              <a:pPr>
                <a:defRPr/>
              </a:pPr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2644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ADC85AD-2FE0-4E4A-9A0C-807725C62B8C}" type="slidenum">
              <a:rPr lang="en-AU" altLang="en-US" smtClean="0"/>
              <a:pPr>
                <a:spcBef>
                  <a:spcPct val="0"/>
                </a:spcBef>
              </a:pPr>
              <a:t>3</a:t>
            </a:fld>
            <a:endParaRPr lang="en-AU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NZ" altLang="en-US"/>
              <a:t>. </a:t>
            </a: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40290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This is the time to slow down safely ASAP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9F5CF-BC61-49FF-93D3-8F83DDC0AFC5}" type="slidenum">
              <a:rPr lang="en-AU" smtClean="0"/>
              <a:pPr>
                <a:defRPr/>
              </a:pPr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4677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Edit this slide if your timing crew is not expected to be giving stage times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9F5CF-BC61-49FF-93D3-8F83DDC0AFC5}" type="slidenum">
              <a:rPr lang="en-AU" smtClean="0"/>
              <a:pPr>
                <a:defRPr/>
              </a:pPr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9148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Any other signs to be used on your rally, add photos and explanations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9F5CF-BC61-49FF-93D3-8F83DDC0AFC5}" type="slidenum">
              <a:rPr lang="en-AU" smtClean="0"/>
              <a:pPr>
                <a:defRPr/>
              </a:pPr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25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3463742-56FB-41FE-9077-9358E7AA4561}" type="slidenum">
              <a:rPr lang="en-AU" altLang="en-US" smtClean="0"/>
              <a:pPr>
                <a:spcBef>
                  <a:spcPct val="0"/>
                </a:spcBef>
              </a:pPr>
              <a:t>17</a:t>
            </a:fld>
            <a:endParaRPr lang="en-AU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45745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This should be removed if using service parks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9F5CF-BC61-49FF-93D3-8F83DDC0AFC5}" type="slidenum">
              <a:rPr lang="en-AU" smtClean="0"/>
              <a:pPr>
                <a:defRPr/>
              </a:pPr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2317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9F5CF-BC61-49FF-93D3-8F83DDC0AFC5}" type="slidenum">
              <a:rPr lang="en-AU" smtClean="0"/>
              <a:pPr>
                <a:defRPr/>
              </a:pPr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3436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9A1AB4-C6FF-4272-A8C8-3D71255668D2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7643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6A9C0-521A-4138-96AF-CBD75482D5DB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9588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D232C-92AE-4CA2-9870-22FFAA9D6942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8492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8D5FB-6543-4451-8EF7-74A499C312AC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1669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9BC96-D401-48D8-B1AF-80EA165A2603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5626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1E933-623D-4FEB-AE44-9F3327DBF12D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552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45B1F-6BAF-43AB-911A-F3826D16AF61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8209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6822E5-398A-4314-BE46-DB49BA12EA2B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046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FFE44-6BAB-4C65-9485-FD53DC6D0E22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2176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EFFA3-8B2D-4864-A137-3DD99119E756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1990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8F6811-3B51-4536-AAB9-E9A61E2DA179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3235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1CCF8AD-2A95-4255-B09C-AE3C0C4BAFB1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593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Novice Briefing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(insert rally name, year here)</a:t>
            </a:r>
          </a:p>
        </p:txBody>
      </p:sp>
      <p:pic>
        <p:nvPicPr>
          <p:cNvPr id="1026" name="Picture 2" descr="MotorSport New Zealand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868272"/>
            <a:ext cx="2548880" cy="67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997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SCN00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427984" y="4005064"/>
            <a:ext cx="1663080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 altLang="en-US" sz="1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Flying Finish – Red </a:t>
            </a:r>
            <a:endParaRPr lang="en-AU" altLang="en-US" sz="12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009" y="260648"/>
            <a:ext cx="6591990" cy="64267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3848" y="260648"/>
            <a:ext cx="244827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  <a:t>Finish Stop Control board - Red</a:t>
            </a:r>
          </a:p>
        </p:txBody>
      </p:sp>
    </p:spTree>
    <p:extLst>
      <p:ext uri="{BB962C8B-B14F-4D97-AF65-F5344CB8AC3E}">
        <p14:creationId xmlns:p14="http://schemas.microsoft.com/office/powerpoint/2010/main" val="4167107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SCN00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67744" y="3789040"/>
            <a:ext cx="1663080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 altLang="en-US" sz="1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Finish Stop Control </a:t>
            </a:r>
            <a:endParaRPr lang="en-AU" altLang="en-US" sz="12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the finish control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NZ" altLang="en-US" dirty="0"/>
          </a:p>
          <a:p>
            <a:pPr eaLnBrk="1" hangingPunct="1"/>
            <a:r>
              <a:rPr lang="en-NZ" altLang="en-US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 time card out to Finish Control Official.</a:t>
            </a:r>
          </a:p>
          <a:p>
            <a:pPr eaLnBrk="1" hangingPunct="1"/>
            <a:endParaRPr lang="en-NZ" altLang="en-US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n-NZ" altLang="en-US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 be given ‘Actual Finish Time’ and ‘Stage Time’ here.</a:t>
            </a:r>
            <a:endParaRPr lang="en-GB" altLang="en-US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SCN0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39552" y="4941168"/>
            <a:ext cx="4251176" cy="2769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 altLang="en-US" sz="1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Decontrol sign – signalling the end of a control Area</a:t>
            </a:r>
            <a:endParaRPr lang="en-AU" altLang="en-US" sz="12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217965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Stage Signs in this Rally: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24436"/>
            <a:ext cx="2745363" cy="26307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990" y="3645024"/>
            <a:ext cx="2822515" cy="288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15798" y="2101290"/>
            <a:ext cx="39525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Safety Radio Point 100m warning board - Yellow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1680" y="4941008"/>
            <a:ext cx="28352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  <a:t>Safety Radio Point Board - Blue</a:t>
            </a:r>
          </a:p>
        </p:txBody>
      </p:sp>
    </p:spTree>
    <p:extLst>
      <p:ext uri="{BB962C8B-B14F-4D97-AF65-F5344CB8AC3E}">
        <p14:creationId xmlns:p14="http://schemas.microsoft.com/office/powerpoint/2010/main" val="2575263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332656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Directional/Warning Signs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75556" y="1621724"/>
            <a:ext cx="1548172" cy="504056"/>
            <a:chOff x="1835696" y="1736812"/>
            <a:chExt cx="1548172" cy="504056"/>
          </a:xfrm>
        </p:grpSpPr>
        <p:sp>
          <p:nvSpPr>
            <p:cNvPr id="4" name="Isosceles Triangle 3"/>
            <p:cNvSpPr/>
            <p:nvPr/>
          </p:nvSpPr>
          <p:spPr>
            <a:xfrm rot="5400000">
              <a:off x="2747554" y="1520787"/>
              <a:ext cx="336523" cy="936104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" name="Flowchart: Manual Operation 4"/>
            <p:cNvSpPr/>
            <p:nvPr/>
          </p:nvSpPr>
          <p:spPr>
            <a:xfrm rot="16200000">
              <a:off x="1943708" y="1628800"/>
              <a:ext cx="504056" cy="720080"/>
            </a:xfrm>
            <a:prstGeom prst="flowChartManualOperati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195736" y="1559375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Warning Directional Arrow – Green Base Red Tip</a:t>
            </a:r>
          </a:p>
          <a:p>
            <a:r>
              <a:rPr lang="en-NZ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100m prior to junction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75556" y="2617008"/>
            <a:ext cx="1548172" cy="504056"/>
            <a:chOff x="1835696" y="1736812"/>
            <a:chExt cx="1548172" cy="504056"/>
          </a:xfrm>
        </p:grpSpPr>
        <p:sp>
          <p:nvSpPr>
            <p:cNvPr id="12" name="Isosceles Triangle 11"/>
            <p:cNvSpPr/>
            <p:nvPr/>
          </p:nvSpPr>
          <p:spPr>
            <a:xfrm rot="5400000">
              <a:off x="2747554" y="1520787"/>
              <a:ext cx="336523" cy="936104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3" name="Flowchart: Manual Operation 12"/>
            <p:cNvSpPr/>
            <p:nvPr/>
          </p:nvSpPr>
          <p:spPr>
            <a:xfrm rot="16200000">
              <a:off x="1943708" y="1628800"/>
              <a:ext cx="504056" cy="720080"/>
            </a:xfrm>
            <a:prstGeom prst="flowChartManualOperati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277379" y="2753707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Directional Arrow – Red – At junction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75556" y="3683481"/>
            <a:ext cx="648072" cy="1224136"/>
            <a:chOff x="1619672" y="3717032"/>
            <a:chExt cx="648072" cy="1224136"/>
          </a:xfrm>
        </p:grpSpPr>
        <p:sp>
          <p:nvSpPr>
            <p:cNvPr id="16" name="Rectangle 15"/>
            <p:cNvSpPr/>
            <p:nvPr/>
          </p:nvSpPr>
          <p:spPr>
            <a:xfrm>
              <a:off x="1619672" y="3717032"/>
              <a:ext cx="648072" cy="12241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5" name="Isosceles Triangle 14"/>
            <p:cNvSpPr/>
            <p:nvPr/>
          </p:nvSpPr>
          <p:spPr>
            <a:xfrm rot="10800000">
              <a:off x="1763688" y="3789040"/>
              <a:ext cx="360040" cy="93610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7" name="Oval 16"/>
            <p:cNvSpPr/>
            <p:nvPr/>
          </p:nvSpPr>
          <p:spPr>
            <a:xfrm>
              <a:off x="1907704" y="4797152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223633" y="399270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Warning Sign – 100m prior to hazard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39552" y="4969294"/>
            <a:ext cx="648072" cy="1224136"/>
            <a:chOff x="1619672" y="3717032"/>
            <a:chExt cx="648072" cy="1224136"/>
          </a:xfrm>
        </p:grpSpPr>
        <p:sp>
          <p:nvSpPr>
            <p:cNvPr id="21" name="Rectangle 20"/>
            <p:cNvSpPr/>
            <p:nvPr/>
          </p:nvSpPr>
          <p:spPr>
            <a:xfrm>
              <a:off x="1619672" y="3717032"/>
              <a:ext cx="648072" cy="1224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2" name="Isosceles Triangle 21"/>
            <p:cNvSpPr/>
            <p:nvPr/>
          </p:nvSpPr>
          <p:spPr>
            <a:xfrm rot="10800000">
              <a:off x="1763688" y="3789040"/>
              <a:ext cx="360040" cy="936104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3" name="Oval 22"/>
            <p:cNvSpPr/>
            <p:nvPr/>
          </p:nvSpPr>
          <p:spPr>
            <a:xfrm>
              <a:off x="1907704" y="4797152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283293" y="5411075"/>
            <a:ext cx="1214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Hazard Sign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40939" y="1781925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Both of these arrows are Sky Blue on the reverse – if you see a blue sign you are going the </a:t>
            </a:r>
            <a:r>
              <a:rPr lang="en-NZ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WRONG WAY</a:t>
            </a:r>
            <a:r>
              <a:rPr lang="en-NZ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endParaRPr lang="en-N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N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481480" y="2627847"/>
            <a:ext cx="1548172" cy="504056"/>
            <a:chOff x="1835696" y="1736812"/>
            <a:chExt cx="1548172" cy="504056"/>
          </a:xfrm>
        </p:grpSpPr>
        <p:sp>
          <p:nvSpPr>
            <p:cNvPr id="27" name="Isosceles Triangle 26"/>
            <p:cNvSpPr/>
            <p:nvPr/>
          </p:nvSpPr>
          <p:spPr>
            <a:xfrm rot="5400000">
              <a:off x="2747554" y="1520787"/>
              <a:ext cx="336523" cy="936104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8" name="Flowchart: Manual Operation 27"/>
            <p:cNvSpPr/>
            <p:nvPr/>
          </p:nvSpPr>
          <p:spPr>
            <a:xfrm rot="16200000">
              <a:off x="1943708" y="1628800"/>
              <a:ext cx="504056" cy="720080"/>
            </a:xfrm>
            <a:prstGeom prst="flowChartManualOperatio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2" name="Isosceles Triangle 1"/>
          <p:cNvSpPr/>
          <p:nvPr/>
        </p:nvSpPr>
        <p:spPr>
          <a:xfrm rot="5400000">
            <a:off x="5363247" y="4503112"/>
            <a:ext cx="580281" cy="1441352"/>
          </a:xfrm>
          <a:prstGeom prst="triangle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TextBox 7"/>
          <p:cNvSpPr txBox="1"/>
          <p:nvPr/>
        </p:nvSpPr>
        <p:spPr>
          <a:xfrm>
            <a:off x="6547574" y="5134075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Additional Arrow – White on face</a:t>
            </a:r>
          </a:p>
          <a:p>
            <a:r>
              <a:rPr lang="en-A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Sky Blue on reverse.</a:t>
            </a:r>
          </a:p>
          <a:p>
            <a:r>
              <a:rPr lang="en-A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Used for additional instructions</a:t>
            </a:r>
          </a:p>
          <a:p>
            <a:r>
              <a:rPr lang="en-A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noted in the route book</a:t>
            </a:r>
            <a:endParaRPr lang="en-NZ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933308" y="5633343"/>
            <a:ext cx="1548172" cy="504056"/>
            <a:chOff x="1835696" y="1736812"/>
            <a:chExt cx="1548172" cy="504056"/>
          </a:xfrm>
        </p:grpSpPr>
        <p:sp>
          <p:nvSpPr>
            <p:cNvPr id="30" name="Isosceles Triangle 29"/>
            <p:cNvSpPr/>
            <p:nvPr/>
          </p:nvSpPr>
          <p:spPr>
            <a:xfrm rot="5400000">
              <a:off x="2747554" y="1520787"/>
              <a:ext cx="336523" cy="936104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1" name="Flowchart: Manual Operation 30"/>
            <p:cNvSpPr/>
            <p:nvPr/>
          </p:nvSpPr>
          <p:spPr>
            <a:xfrm rot="16200000">
              <a:off x="1943708" y="1628800"/>
              <a:ext cx="504056" cy="720080"/>
            </a:xfrm>
            <a:prstGeom prst="flowChartManualOperatio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67618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8" descr="Timecar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" t="680" b="57292"/>
          <a:stretch/>
        </p:blipFill>
        <p:spPr bwMode="auto">
          <a:xfrm>
            <a:off x="395536" y="908720"/>
            <a:ext cx="6602164" cy="444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786438" y="5643563"/>
            <a:ext cx="2844800" cy="738187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 altLang="en-US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figures in the white and blue boxes are entered by the timing crews</a:t>
            </a:r>
            <a:endParaRPr lang="en-AU" altLang="en-US" sz="14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7215188" y="1643063"/>
            <a:ext cx="1643062" cy="229293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 altLang="en-US" sz="13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figure entered by co-driver by adding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 altLang="en-US" sz="13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ACTUAL START TIME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 altLang="en-US" sz="13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 altLang="en-US" sz="13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TARGET TIME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 altLang="en-US" sz="13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Follow the arrows</a:t>
            </a:r>
            <a:endParaRPr lang="en-AU" altLang="en-US" sz="13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6300192" y="324158"/>
            <a:ext cx="2438400" cy="738664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 altLang="en-US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Always remember to write your car number on each page</a:t>
            </a:r>
            <a:endParaRPr lang="en-AU" altLang="en-US" sz="14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H="1">
            <a:off x="6143625" y="1643063"/>
            <a:ext cx="1084263" cy="7143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4071938" y="5000625"/>
            <a:ext cx="1714500" cy="642938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4857750" y="5072063"/>
            <a:ext cx="928688" cy="57150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3" name="Line 8"/>
          <p:cNvSpPr>
            <a:spLocks noChangeShapeType="1"/>
          </p:cNvSpPr>
          <p:nvPr/>
        </p:nvSpPr>
        <p:spPr bwMode="auto">
          <a:xfrm flipH="1">
            <a:off x="3031530" y="660390"/>
            <a:ext cx="3268662" cy="7715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" name="Rectangle 1"/>
          <p:cNvSpPr/>
          <p:nvPr/>
        </p:nvSpPr>
        <p:spPr>
          <a:xfrm>
            <a:off x="611560" y="1062822"/>
            <a:ext cx="1800200" cy="637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Rectangle 2"/>
          <p:cNvSpPr/>
          <p:nvPr/>
        </p:nvSpPr>
        <p:spPr>
          <a:xfrm>
            <a:off x="4071937" y="1556792"/>
            <a:ext cx="1220143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Rectangle 3"/>
          <p:cNvSpPr/>
          <p:nvPr/>
        </p:nvSpPr>
        <p:spPr>
          <a:xfrm>
            <a:off x="1403648" y="3501008"/>
            <a:ext cx="79208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Rectangle 4"/>
          <p:cNvSpPr/>
          <p:nvPr/>
        </p:nvSpPr>
        <p:spPr>
          <a:xfrm>
            <a:off x="1403648" y="1854910"/>
            <a:ext cx="720080" cy="205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calculate how much time you have for service when service time is included in your target time, do the following:</a:t>
            </a:r>
          </a:p>
          <a:p>
            <a:r>
              <a:rPr lang="en-NZ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Calculate the distance you have to go to the next control e.g. 4km</a:t>
            </a:r>
          </a:p>
          <a:p>
            <a:r>
              <a:rPr lang="en-NZ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Allow 1 minute per km to tour there e.g. 4 mins plus a bit just in case - 6 mins</a:t>
            </a:r>
          </a:p>
          <a:p>
            <a:r>
              <a:rPr lang="en-NZ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Take the result (6 mins) off your due report time to the next control - e.g. due report time is 1045 minus 6 = 1039. This is the </a:t>
            </a:r>
            <a:r>
              <a:rPr lang="en-NZ" altLang="en-US" sz="20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latest</a:t>
            </a:r>
            <a:r>
              <a:rPr lang="en-NZ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time you can leave service to get to the next control.</a:t>
            </a:r>
          </a:p>
          <a:p>
            <a:r>
              <a:rPr lang="en-NZ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Always do this calculation straight away and note the time for leaving down somewhere so you don’t forget.</a:t>
            </a:r>
          </a:p>
          <a:p>
            <a:endParaRPr lang="en-NZ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5290BA53-3A16-A742-AC77-B879CA117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" y="48827"/>
            <a:ext cx="9144000" cy="68091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66" y="866723"/>
            <a:ext cx="2602772" cy="2700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27984" y="1124744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 of Control Area sign – at the start of a stage or leg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30" y="3537188"/>
            <a:ext cx="2961418" cy="27721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4797152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Stage Control sign – at the point where the time cards are being marked.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40490" y="-136713"/>
            <a:ext cx="7886700" cy="1325563"/>
          </a:xfrm>
        </p:spPr>
        <p:txBody>
          <a:bodyPr/>
          <a:lstStyle/>
          <a:p>
            <a:pPr algn="ctr"/>
            <a:r>
              <a:rPr lang="en-N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the start of the stage:</a:t>
            </a:r>
          </a:p>
        </p:txBody>
      </p:sp>
    </p:spTree>
    <p:extLst>
      <p:ext uri="{BB962C8B-B14F-4D97-AF65-F5344CB8AC3E}">
        <p14:creationId xmlns:p14="http://schemas.microsoft.com/office/powerpoint/2010/main" val="2177457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357188"/>
            <a:ext cx="7772400" cy="1000125"/>
          </a:xfrm>
        </p:spPr>
        <p:txBody>
          <a:bodyPr/>
          <a:lstStyle/>
          <a:p>
            <a:pPr eaLnBrk="1" hangingPunct="1"/>
            <a:r>
              <a:rPr lang="en-NZ" alt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Stopped in Stage - OK</a:t>
            </a:r>
            <a:endParaRPr lang="en-GB" alt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28800"/>
            <a:ext cx="7772400" cy="4895825"/>
          </a:xfrm>
        </p:spPr>
        <p:txBody>
          <a:bodyPr>
            <a:normAutofit/>
          </a:bodyPr>
          <a:lstStyle/>
          <a:p>
            <a:pPr eaLnBrk="1" hangingPunct="1"/>
            <a:r>
              <a:rPr lang="en-NZ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possible park in a safe place</a:t>
            </a:r>
          </a:p>
          <a:p>
            <a:pPr eaLnBrk="1" hangingPunct="1"/>
            <a:r>
              <a:rPr lang="en-NZ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you do not need assistance, press the OK button on your RallySafe unit, put out your safety triangle and show your ‘OK’ sign to at least next 5 cars, then leave so all other cars can see it</a:t>
            </a:r>
          </a:p>
          <a:p>
            <a:pPr eaLnBrk="1" hangingPunct="1"/>
            <a:r>
              <a:rPr lang="en-NZ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you are in a hazardous position press “HAZARD”</a:t>
            </a:r>
          </a:p>
          <a:p>
            <a:pPr eaLnBrk="1" hangingPunct="1"/>
            <a:r>
              <a:rPr lang="en-NZ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Always put your safety triangle out to give following cars sufficient time to slow down</a:t>
            </a:r>
          </a:p>
          <a:p>
            <a:pPr eaLnBrk="1" hangingPunct="1"/>
            <a:r>
              <a:rPr lang="en-NZ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Don’t go too far from car (fire danger etc)</a:t>
            </a:r>
          </a:p>
          <a:p>
            <a:pPr eaLnBrk="1" hangingPunct="1"/>
            <a:r>
              <a:rPr lang="en-NZ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 your withdrawal form filled out BEFORE sweeper car arrives</a:t>
            </a:r>
            <a:endParaRPr lang="en-GB" alt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endParaRPr lang="en-NZ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357188"/>
            <a:ext cx="7772400" cy="1000125"/>
          </a:xfrm>
        </p:spPr>
        <p:txBody>
          <a:bodyPr/>
          <a:lstStyle/>
          <a:p>
            <a:pPr eaLnBrk="1" hangingPunct="1"/>
            <a:r>
              <a:rPr lang="en-NZ" alt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Stopped in Stage - SOS</a:t>
            </a:r>
            <a:endParaRPr lang="en-GB" alt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28800"/>
            <a:ext cx="7772400" cy="4895825"/>
          </a:xfrm>
        </p:spPr>
        <p:txBody>
          <a:bodyPr>
            <a:normAutofit/>
          </a:bodyPr>
          <a:lstStyle/>
          <a:p>
            <a:r>
              <a:rPr lang="en-NZ" alt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RallySafe</a:t>
            </a:r>
            <a:r>
              <a:rPr lang="en-NZ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unit will transmit Automatic SOS after a high G impact</a:t>
            </a:r>
          </a:p>
          <a:p>
            <a:r>
              <a:rPr lang="en-NZ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you </a:t>
            </a:r>
            <a:r>
              <a:rPr lang="en-NZ" altLang="en-US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NOT</a:t>
            </a:r>
            <a:r>
              <a:rPr lang="en-NZ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need assistance you must press “OK”. Then press “HAZARD” if in unsafe place.</a:t>
            </a:r>
          </a:p>
          <a:p>
            <a:r>
              <a:rPr lang="en-NZ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you DO need assistance </a:t>
            </a:r>
            <a:r>
              <a:rPr lang="en-NZ" alt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RallySafe</a:t>
            </a:r>
            <a:r>
              <a:rPr lang="en-NZ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has already sent the signal.</a:t>
            </a:r>
          </a:p>
          <a:p>
            <a:r>
              <a:rPr lang="en-N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you are able to, display ‘SOS’ in case of fire or injured/trapped crew member</a:t>
            </a:r>
          </a:p>
          <a:p>
            <a:r>
              <a:rPr lang="en-N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Stop sufficient vehicles to assist then put out the ‘OK’.</a:t>
            </a:r>
          </a:p>
          <a:p>
            <a:r>
              <a:rPr lang="en-N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Ensure someone completes the injury accident checklist (in the front of your roadbook) and takes the information to the next radio point.</a:t>
            </a:r>
          </a:p>
          <a:p>
            <a:endParaRPr lang="en-NZ" alt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endParaRPr lang="en-NZ" alt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422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1340768"/>
            <a:ext cx="7776864" cy="4344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NZ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is MANDATORY to stop for ‘SOS’ or where you cannot see any movement around the car – And remember to put your safety triangle out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NZ" sz="2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NZ" altLang="en-US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both crew incapacitated next vehicle displays ‘SOS’ And Triggers Rallysafe “SOS”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NZ" altLang="en-US" sz="2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NZ" altLang="en-US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Contact HQ via phone or radio (normally the next car) and that may mean driving to the finish control or radio point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NZ" alt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0637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412776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NZ" altLang="en-US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person always stays with car while other investigates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NZ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Discuss how you will handle an emergency situation between yourselves.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NZ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Remember the first time you have to deal with this it will be for real – not a practice.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NZ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is the most fundamental principle of rally safety – you are the first responder.</a:t>
            </a:r>
          </a:p>
        </p:txBody>
      </p:sp>
    </p:spTree>
    <p:extLst>
      <p:ext uri="{BB962C8B-B14F-4D97-AF65-F5344CB8AC3E}">
        <p14:creationId xmlns:p14="http://schemas.microsoft.com/office/powerpoint/2010/main" val="1623381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alt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Touring</a:t>
            </a:r>
            <a:endParaRPr lang="en-GB" alt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68312" y="1988840"/>
            <a:ext cx="8207375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NZ" altLang="en-US" sz="25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Don’t speed or drive erratically and KEEP LEFT</a:t>
            </a:r>
          </a:p>
          <a:p>
            <a:pPr eaLnBrk="1" hangingPunct="1">
              <a:lnSpc>
                <a:spcPct val="90000"/>
              </a:lnSpc>
            </a:pPr>
            <a:r>
              <a:rPr lang="en-NZ" altLang="en-US" sz="25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 sure your service crew understands that they can get YOU penalties!</a:t>
            </a:r>
          </a:p>
          <a:p>
            <a:pPr eaLnBrk="1" hangingPunct="1">
              <a:lnSpc>
                <a:spcPct val="90000"/>
              </a:lnSpc>
            </a:pPr>
            <a:r>
              <a:rPr lang="en-NZ" altLang="en-US" sz="25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Traffic offences must be reported to an official! – including service crews</a:t>
            </a:r>
          </a:p>
          <a:p>
            <a:pPr eaLnBrk="1" hangingPunct="1">
              <a:lnSpc>
                <a:spcPct val="90000"/>
              </a:lnSpc>
            </a:pPr>
            <a:r>
              <a:rPr lang="en-NZ" altLang="en-US" sz="25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Lights on in forests</a:t>
            </a:r>
          </a:p>
          <a:p>
            <a:pPr eaLnBrk="1" hangingPunct="1">
              <a:lnSpc>
                <a:spcPct val="90000"/>
              </a:lnSpc>
            </a:pPr>
            <a:r>
              <a:rPr lang="en-NZ" altLang="en-US" sz="25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Outside of the service park is ‘no service’ area</a:t>
            </a:r>
            <a:endParaRPr lang="en-GB" altLang="en-US" sz="25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Rally Specific: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NZ" altLang="en-US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</a:t>
            </a:r>
            <a:r>
              <a:rPr lang="en-NZ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Forest rules, etc.</a:t>
            </a:r>
          </a:p>
          <a:p>
            <a:pPr eaLnBrk="1" hangingPunct="1"/>
            <a:r>
              <a:rPr lang="en-NZ" altLang="en-US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</a:t>
            </a:r>
            <a:r>
              <a:rPr lang="en-NZ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thing that may catch out a new competitor on your rally</a:t>
            </a:r>
            <a:endParaRPr lang="en-NZ" altLang="en-US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endParaRPr lang="en-NZ" altLang="en-US" b="0" dirty="0"/>
          </a:p>
          <a:p>
            <a:pPr eaLnBrk="1" hangingPunct="1"/>
            <a:endParaRPr lang="en-NZ" altLang="en-US" b="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Novice Mentoring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Please make yourself known to the Secretary at the conclusion of this briefing if you would like to be introduced to an experienced driver/co-driver to be your buddy for the day</a:t>
            </a:r>
          </a:p>
        </p:txBody>
      </p:sp>
    </p:spTree>
    <p:extLst>
      <p:ext uri="{BB962C8B-B14F-4D97-AF65-F5344CB8AC3E}">
        <p14:creationId xmlns:p14="http://schemas.microsoft.com/office/powerpoint/2010/main" val="1153099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pPr eaLnBrk="1" hangingPunct="1"/>
            <a:r>
              <a:rPr lang="en-NZ" alt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Remember!</a:t>
            </a:r>
            <a:endParaRPr lang="en-GB" alt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196752"/>
            <a:ext cx="8061325" cy="4824412"/>
          </a:xfrm>
        </p:spPr>
        <p:txBody>
          <a:bodyPr/>
          <a:lstStyle/>
          <a:p>
            <a:pPr eaLnBrk="1" hangingPunct="1"/>
            <a:r>
              <a:rPr lang="en-NZ" altLang="en-US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withdraw officially if withdrawing</a:t>
            </a:r>
          </a:p>
          <a:p>
            <a:pPr eaLnBrk="1" hangingPunct="1"/>
            <a:r>
              <a:rPr lang="en-NZ" altLang="en-US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Don’t stress or panic – </a:t>
            </a:r>
            <a:r>
              <a:rPr lang="en-NZ" altLang="en-US" b="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RELAX</a:t>
            </a:r>
          </a:p>
          <a:p>
            <a:pPr eaLnBrk="1" hangingPunct="1"/>
            <a:r>
              <a:rPr lang="en-NZ" altLang="en-US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in doubt - </a:t>
            </a:r>
            <a:r>
              <a:rPr lang="en-NZ" altLang="en-US" b="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ASK</a:t>
            </a:r>
          </a:p>
          <a:p>
            <a:pPr eaLnBrk="1" hangingPunct="1"/>
            <a:r>
              <a:rPr lang="en-NZ" altLang="en-US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Drive to the conditions/car and ability</a:t>
            </a:r>
          </a:p>
          <a:p>
            <a:pPr eaLnBrk="1" hangingPunct="1"/>
            <a:r>
              <a:rPr lang="en-NZ" altLang="en-US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 sure nothing will fly around in car – drink bottles, time cards etc</a:t>
            </a:r>
          </a:p>
          <a:p>
            <a:pPr eaLnBrk="1" hangingPunct="1"/>
            <a:r>
              <a:rPr lang="en-NZ" altLang="en-US" b="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 FUN!</a:t>
            </a:r>
          </a:p>
          <a:p>
            <a:pPr eaLnBrk="1" hangingPunct="1"/>
            <a:endParaRPr lang="en-NZ" altLang="en-US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n-NZ" altLang="en-US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Questions?</a:t>
            </a:r>
            <a:endParaRPr lang="en-GB" altLang="en-US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Rallysafe Briefing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(insert rally name, year here)</a:t>
            </a:r>
          </a:p>
        </p:txBody>
      </p:sp>
    </p:spTree>
    <p:extLst>
      <p:ext uri="{BB962C8B-B14F-4D97-AF65-F5344CB8AC3E}">
        <p14:creationId xmlns:p14="http://schemas.microsoft.com/office/powerpoint/2010/main" val="2220673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57251"/>
            <a:ext cx="3409682" cy="1033529"/>
          </a:xfrm>
        </p:spPr>
        <p:txBody>
          <a:bodyPr/>
          <a:lstStyle/>
          <a:p>
            <a:r>
              <a:rPr lang="en-N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Transit Screen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194" y="1088976"/>
            <a:ext cx="4969177" cy="35209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9093" y="1890780"/>
            <a:ext cx="323581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Shows 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 number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 travelled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Rally time of day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Distance travelled – total and split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Actual speed and average speed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Four buttons along the bottom allow you to select the menu, up, down and reset the odometer split distance</a:t>
            </a:r>
          </a:p>
        </p:txBody>
      </p:sp>
    </p:spTree>
    <p:extLst>
      <p:ext uri="{BB962C8B-B14F-4D97-AF65-F5344CB8AC3E}">
        <p14:creationId xmlns:p14="http://schemas.microsoft.com/office/powerpoint/2010/main" val="1691464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7504" y="44624"/>
            <a:ext cx="8928992" cy="6768752"/>
            <a:chOff x="107504" y="44624"/>
            <a:chExt cx="8928992" cy="6768752"/>
          </a:xfrm>
        </p:grpSpPr>
        <p:sp>
          <p:nvSpPr>
            <p:cNvPr id="7" name="Rectangle 6"/>
            <p:cNvSpPr/>
            <p:nvPr/>
          </p:nvSpPr>
          <p:spPr>
            <a:xfrm>
              <a:off x="107504" y="44624"/>
              <a:ext cx="8928992" cy="6768752"/>
            </a:xfrm>
            <a:prstGeom prst="rect">
              <a:avLst/>
            </a:prstGeom>
            <a:noFill/>
            <a:ln w="412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79512" y="116632"/>
              <a:ext cx="8784976" cy="6624736"/>
            </a:xfrm>
            <a:prstGeom prst="rect">
              <a:avLst/>
            </a:prstGeom>
            <a:noFill/>
            <a:ln w="412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pic>
        <p:nvPicPr>
          <p:cNvPr id="3074" name="Picture 2" descr="DSCN00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630"/>
            <a:ext cx="9174173" cy="688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115616" y="4509120"/>
            <a:ext cx="2160240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 altLang="en-US" sz="10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 of control Area – yellow </a:t>
            </a:r>
            <a:endParaRPr lang="en-AU" altLang="en-US" sz="10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1880" y="72008"/>
            <a:ext cx="216024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NZ" dirty="0">
                <a:solidFill>
                  <a:srgbClr val="00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 OF STAGE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95936" y="2924944"/>
            <a:ext cx="302433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Z" altLang="en-US" sz="10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Control – Red</a:t>
            </a:r>
          </a:p>
          <a:p>
            <a:r>
              <a:rPr lang="en-NZ" alt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is where you hand the time card out and where you activate the in-car check in process.</a:t>
            </a:r>
            <a:endParaRPr lang="en-AU" altLang="en-US" sz="10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584874" cy="994172"/>
          </a:xfrm>
        </p:spPr>
        <p:txBody>
          <a:bodyPr>
            <a:normAutofit fontScale="90000"/>
          </a:bodyPr>
          <a:lstStyle/>
          <a:p>
            <a:r>
              <a:rPr lang="en-N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Time Control (TC) Screen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955866" y="1630265"/>
            <a:ext cx="5057296" cy="3550988"/>
            <a:chOff x="2724469" y="2241301"/>
            <a:chExt cx="6743061" cy="47346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469" y="2241301"/>
              <a:ext cx="6743061" cy="237539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469" y="4616698"/>
              <a:ext cx="6741160" cy="2359253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395536" y="980728"/>
            <a:ext cx="345797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you get to a time control green square highlights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you are at the TC and have handed in your time card, push the “</a:t>
            </a:r>
            <a:r>
              <a:rPr lang="en-NZ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Checkin</a:t>
            </a: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button.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is the electronic equivalent of the time control marshal writing on your timecard.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will NOT get any response in reply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Please only push the button ONCE</a:t>
            </a:r>
            <a:endParaRPr lang="en-NZ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NZ" sz="18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REMEMBER</a:t>
            </a:r>
            <a:r>
              <a:rPr lang="en-NZ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Rallysafe does not take the place of your timecard.  Treat it as an electronic time card.</a:t>
            </a:r>
            <a:endParaRPr lang="en-NZ" sz="18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556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019" y="476672"/>
            <a:ext cx="8136904" cy="994172"/>
          </a:xfrm>
        </p:spPr>
        <p:txBody>
          <a:bodyPr>
            <a:normAutofit fontScale="90000"/>
          </a:bodyPr>
          <a:lstStyle/>
          <a:p>
            <a:r>
              <a:rPr lang="en-N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Checked In and Moving to Start Line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456" y="1857849"/>
            <a:ext cx="4931467" cy="37043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724884"/>
            <a:ext cx="33420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 you have checked in and are moving towards the start line the screen will display a reminder to check your safety items.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stage number is displayed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time is automatically reset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middle buttons change their function to enable you to brighten or dim the display</a:t>
            </a:r>
          </a:p>
        </p:txBody>
      </p:sp>
    </p:spTree>
    <p:extLst>
      <p:ext uri="{BB962C8B-B14F-4D97-AF65-F5344CB8AC3E}">
        <p14:creationId xmlns:p14="http://schemas.microsoft.com/office/powerpoint/2010/main" val="3963818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331425"/>
            <a:ext cx="3874790" cy="994172"/>
          </a:xfrm>
        </p:spPr>
        <p:txBody>
          <a:bodyPr>
            <a:normAutofit fontScale="90000"/>
          </a:bodyPr>
          <a:lstStyle/>
          <a:p>
            <a:r>
              <a:rPr lang="en-N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the Start Line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25" y="1325597"/>
            <a:ext cx="5400086" cy="40521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3866" y="1823165"/>
            <a:ext cx="31295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you arrive at the start line the display will advise you “Ready to Start”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NZ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Odometer automatically resets to zero</a:t>
            </a:r>
          </a:p>
        </p:txBody>
      </p:sp>
    </p:spTree>
    <p:extLst>
      <p:ext uri="{BB962C8B-B14F-4D97-AF65-F5344CB8AC3E}">
        <p14:creationId xmlns:p14="http://schemas.microsoft.com/office/powerpoint/2010/main" val="1177598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200029"/>
            <a:ext cx="4896544" cy="994172"/>
          </a:xfrm>
        </p:spPr>
        <p:txBody>
          <a:bodyPr>
            <a:normAutofit fontScale="90000"/>
          </a:bodyPr>
          <a:lstStyle/>
          <a:p>
            <a:r>
              <a:rPr lang="en-N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 Line Countdown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981" y="1194201"/>
            <a:ext cx="4973008" cy="37355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1194201"/>
            <a:ext cx="34386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/>
              <a:t>If the event is using this function (and this event is), a start time will be allocated to your unit by the Start Marshal and they will write this on your time card.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/>
              <a:t>This time will be displayed to the right of the white section of the screen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/>
              <a:t>Make sure it matches the time as entered on your time card.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/>
              <a:t>The countdown in seconds is displayed after the start marshall enters it on the tablet.  There may be a slight delay.</a:t>
            </a:r>
          </a:p>
        </p:txBody>
      </p:sp>
    </p:spTree>
    <p:extLst>
      <p:ext uri="{BB962C8B-B14F-4D97-AF65-F5344CB8AC3E}">
        <p14:creationId xmlns:p14="http://schemas.microsoft.com/office/powerpoint/2010/main" val="577752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4611" y="192428"/>
            <a:ext cx="3583310" cy="994172"/>
          </a:xfrm>
        </p:spPr>
        <p:txBody>
          <a:bodyPr>
            <a:normAutofit fontScale="90000"/>
          </a:bodyPr>
          <a:lstStyle/>
          <a:p>
            <a:r>
              <a:rPr lang="en-N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Countdown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779912" y="1412776"/>
            <a:ext cx="4995995" cy="3751850"/>
            <a:chOff x="2765336" y="2177447"/>
            <a:chExt cx="6661327" cy="500246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5336" y="2177447"/>
              <a:ext cx="6661327" cy="250310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783" y="4680553"/>
              <a:ext cx="6659880" cy="249936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395536" y="1340768"/>
            <a:ext cx="303297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5 seconds to go the countdown increases in size.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co-driver should countdown 5, 4, 3, 2, 1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there is a glitch and the countdown doesn’t work – DON’T PANIC!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There is a clock in your Rallysafe Unit – “Current Time”.  You can do a manual countdown from this.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will know your due start time because it’s written on your time card.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NZ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0409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0" y="136922"/>
            <a:ext cx="1639094" cy="994172"/>
          </a:xfrm>
        </p:spPr>
        <p:txBody>
          <a:bodyPr/>
          <a:lstStyle/>
          <a:p>
            <a:r>
              <a:rPr lang="en-N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563888" y="1412776"/>
            <a:ext cx="5040560" cy="3960440"/>
            <a:chOff x="2819400" y="2197100"/>
            <a:chExt cx="6553200" cy="49225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2197100"/>
              <a:ext cx="6553200" cy="24638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4660900"/>
              <a:ext cx="6553200" cy="245872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539552" y="1268760"/>
            <a:ext cx="28494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your due start time “GO” will be displayed and the screen will go green.</a:t>
            </a:r>
          </a:p>
          <a:p>
            <a:endParaRPr lang="en-NZ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Remember, the unit will record and transmit to rally control the actual time you start the stage.  </a:t>
            </a:r>
          </a:p>
          <a:p>
            <a:endParaRPr lang="en-NZ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Jumped starts are verified by Rallysafe data, analysed at HQ.</a:t>
            </a:r>
          </a:p>
        </p:txBody>
      </p:sp>
    </p:spTree>
    <p:extLst>
      <p:ext uri="{BB962C8B-B14F-4D97-AF65-F5344CB8AC3E}">
        <p14:creationId xmlns:p14="http://schemas.microsoft.com/office/powerpoint/2010/main" val="14255834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80" y="332656"/>
            <a:ext cx="2359174" cy="994172"/>
          </a:xfrm>
        </p:spPr>
        <p:txBody>
          <a:bodyPr/>
          <a:lstStyle/>
          <a:p>
            <a:r>
              <a:rPr lang="en-N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Stage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686868"/>
            <a:ext cx="5242492" cy="36794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8752" y="2045326"/>
            <a:ext cx="30522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800" dirty="0"/>
              <a:t>The unit displays (from left to right, top to bottom):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/>
              <a:t>The elapsed time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/>
              <a:t>Rally time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/>
              <a:t>Odometer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/>
              <a:t>Speed</a:t>
            </a:r>
          </a:p>
        </p:txBody>
      </p:sp>
    </p:spTree>
    <p:extLst>
      <p:ext uri="{BB962C8B-B14F-4D97-AF65-F5344CB8AC3E}">
        <p14:creationId xmlns:p14="http://schemas.microsoft.com/office/powerpoint/2010/main" val="38712604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8582" y="364935"/>
            <a:ext cx="3151262" cy="994172"/>
          </a:xfrm>
        </p:spPr>
        <p:txBody>
          <a:bodyPr>
            <a:normAutofit fontScale="90000"/>
          </a:bodyPr>
          <a:lstStyle/>
          <a:p>
            <a:r>
              <a:rPr lang="en-N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Push to Pass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51920" y="1772816"/>
            <a:ext cx="4975860" cy="3703320"/>
            <a:chOff x="2778760" y="2194560"/>
            <a:chExt cx="6634480" cy="493776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760" y="2194560"/>
              <a:ext cx="6634480" cy="246888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760" y="4663440"/>
              <a:ext cx="6634480" cy="246888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482958" y="2026008"/>
            <a:ext cx="29750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left hand button allows the crew to transmit a pass request to the car in front.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NZ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can only be received by the car in front when you get to within 500m</a:t>
            </a:r>
          </a:p>
        </p:txBody>
      </p:sp>
    </p:spTree>
    <p:extLst>
      <p:ext uri="{BB962C8B-B14F-4D97-AF65-F5344CB8AC3E}">
        <p14:creationId xmlns:p14="http://schemas.microsoft.com/office/powerpoint/2010/main" val="38608072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527864"/>
            <a:ext cx="4879454" cy="994172"/>
          </a:xfrm>
        </p:spPr>
        <p:txBody>
          <a:bodyPr>
            <a:normAutofit fontScale="90000"/>
          </a:bodyPr>
          <a:lstStyle/>
          <a:p>
            <a:r>
              <a:rPr lang="en-N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Push to Pass enabled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08414" y="1888904"/>
            <a:ext cx="4907876" cy="3453839"/>
            <a:chOff x="2824082" y="2277060"/>
            <a:chExt cx="6543835" cy="46051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082" y="2277060"/>
              <a:ext cx="6543835" cy="230387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877" y="4580939"/>
              <a:ext cx="6543040" cy="230124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24436" y="2026008"/>
            <a:ext cx="28880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800" dirty="0"/>
              <a:t>Once you have pressed the push to pass button the screen changes to Transmitting Overtake and sends your speed to the car in front.</a:t>
            </a:r>
          </a:p>
        </p:txBody>
      </p:sp>
    </p:spTree>
    <p:extLst>
      <p:ext uri="{BB962C8B-B14F-4D97-AF65-F5344CB8AC3E}">
        <p14:creationId xmlns:p14="http://schemas.microsoft.com/office/powerpoint/2010/main" val="10320023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116632"/>
            <a:ext cx="4447406" cy="994172"/>
          </a:xfrm>
        </p:spPr>
        <p:txBody>
          <a:bodyPr>
            <a:normAutofit/>
          </a:bodyPr>
          <a:lstStyle/>
          <a:p>
            <a:r>
              <a:rPr lang="en-N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Overtake Request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122" y="1367013"/>
            <a:ext cx="4946189" cy="34864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908720"/>
            <a:ext cx="349557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overtake request is displayed in the car in front of you. 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car number requesting the overtake and the distance behind are displayed.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you think you are within 400m of the car in front, select the push to pass button to alert the car in front you are catching them.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you get to within 50m or so and are ready to pass select push to pass again.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NOTE:  The car in front still has to find somewhere safe to pull over so you can pass safely.  However remember, if you are receiving a pass request, and can see the car behind you, deliberately refusing to allow the pass is a penalty offence. </a:t>
            </a:r>
          </a:p>
        </p:txBody>
      </p:sp>
    </p:spTree>
    <p:extLst>
      <p:ext uri="{BB962C8B-B14F-4D97-AF65-F5344CB8AC3E}">
        <p14:creationId xmlns:p14="http://schemas.microsoft.com/office/powerpoint/2010/main" val="2293443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the stage start:</a:t>
            </a:r>
          </a:p>
        </p:txBody>
      </p:sp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/>
            <a:r>
              <a:rPr lang="en-NZ" altLang="en-US" sz="40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Keep car to one side of road before yellow control sign to allow for late cars and emergency vehicles access.</a:t>
            </a:r>
          </a:p>
          <a:p>
            <a:r>
              <a:rPr lang="en-NZ" alt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Keep car outside yellow control board until 1 min before check in time. E.g. Check in time 8:30, co-driver bring car in on 8:29:01</a:t>
            </a:r>
          </a:p>
          <a:p>
            <a:r>
              <a:rPr lang="en-AU" alt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not use your </a:t>
            </a:r>
            <a:r>
              <a:rPr lang="en-AU" altLang="en-US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Rallysafe</a:t>
            </a:r>
            <a:r>
              <a:rPr lang="en-AU" alt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check in until it is your due check in time.</a:t>
            </a:r>
            <a:endParaRPr lang="en-NZ" alt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Z" alt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Once checked in, both in car ready to go (you will have a minimum of 3min before starting stage)</a:t>
            </a:r>
          </a:p>
          <a:p>
            <a:pPr eaLnBrk="1" hangingPunct="1"/>
            <a:endParaRPr lang="en-GB" altLang="en-US" sz="4800" b="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4159374" cy="994172"/>
          </a:xfrm>
        </p:spPr>
        <p:txBody>
          <a:bodyPr>
            <a:normAutofit fontScale="90000"/>
          </a:bodyPr>
          <a:lstStyle/>
          <a:p>
            <a:r>
              <a:rPr lang="en-N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Transmitting Slow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684" y="1330925"/>
            <a:ext cx="4807735" cy="34286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026" y="2006689"/>
            <a:ext cx="3245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you slow down for any length of time, you will see this on your display.</a:t>
            </a:r>
          </a:p>
        </p:txBody>
      </p:sp>
    </p:spTree>
    <p:extLst>
      <p:ext uri="{BB962C8B-B14F-4D97-AF65-F5344CB8AC3E}">
        <p14:creationId xmlns:p14="http://schemas.microsoft.com/office/powerpoint/2010/main" val="25072618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411" y="252821"/>
            <a:ext cx="3528392" cy="994172"/>
          </a:xfrm>
        </p:spPr>
        <p:txBody>
          <a:bodyPr>
            <a:normAutofit fontScale="90000"/>
          </a:bodyPr>
          <a:lstStyle/>
          <a:p>
            <a:r>
              <a:rPr lang="en-N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Receiving Slow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246993"/>
            <a:ext cx="5054114" cy="35624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1935" y="1968053"/>
            <a:ext cx="29074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car behind, when it gets close enough, will get this display: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car number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distance ahead to the car</a:t>
            </a:r>
          </a:p>
        </p:txBody>
      </p:sp>
    </p:spTree>
    <p:extLst>
      <p:ext uri="{BB962C8B-B14F-4D97-AF65-F5344CB8AC3E}">
        <p14:creationId xmlns:p14="http://schemas.microsoft.com/office/powerpoint/2010/main" val="5255614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4814" y="245839"/>
            <a:ext cx="1711102" cy="730709"/>
          </a:xfrm>
        </p:spPr>
        <p:txBody>
          <a:bodyPr>
            <a:normAutofit fontScale="90000"/>
          </a:bodyPr>
          <a:lstStyle/>
          <a:p>
            <a:r>
              <a:rPr lang="en-N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Hazard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1131094"/>
            <a:ext cx="5071274" cy="3570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1131094"/>
            <a:ext cx="295526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/>
              <a:t>If you stop, spin, overshoot a corner etc, this screen will be displayed.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/>
              <a:t>It advises oncoming cars that you are a hazard to them.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/>
              <a:t>It is also displayed in rally control.  If you get moving again then it will automatically cancel out.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/>
              <a:t>If you are okay and about to get mobile again, select the ‘OK’ button under the green display.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/>
              <a:t>If you are on or across the road and a hazard to other cars, leave it yellow.  </a:t>
            </a:r>
            <a:r>
              <a:rPr lang="en-NZ" sz="1800" b="1" dirty="0"/>
              <a:t>Then put out your Safety Triangle.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19341" y="4856140"/>
            <a:ext cx="5273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800" b="1" dirty="0"/>
              <a:t>NOTE</a:t>
            </a:r>
            <a:r>
              <a:rPr lang="en-NZ" sz="1800" dirty="0"/>
              <a:t>:  </a:t>
            </a:r>
            <a:r>
              <a:rPr lang="en-NZ" sz="1800" b="1" dirty="0"/>
              <a:t>Rallysafe does NOT take the place of your emergency instructions.  You must still put out your safety triangle and display your okay sign.</a:t>
            </a:r>
          </a:p>
        </p:txBody>
      </p:sp>
    </p:spTree>
    <p:extLst>
      <p:ext uri="{BB962C8B-B14F-4D97-AF65-F5344CB8AC3E}">
        <p14:creationId xmlns:p14="http://schemas.microsoft.com/office/powerpoint/2010/main" val="22121562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3943350" cy="994172"/>
          </a:xfrm>
        </p:spPr>
        <p:txBody>
          <a:bodyPr>
            <a:normAutofit fontScale="90000"/>
          </a:bodyPr>
          <a:lstStyle/>
          <a:p>
            <a:r>
              <a:rPr lang="en-N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Receiving Hazard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670479" y="1272594"/>
            <a:ext cx="5077985" cy="3668574"/>
            <a:chOff x="4861306" y="510948"/>
            <a:chExt cx="7330694" cy="51497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1306" y="510948"/>
              <a:ext cx="7330694" cy="257485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1306" y="3085803"/>
              <a:ext cx="7330694" cy="2574855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611560" y="1272594"/>
            <a:ext cx="29653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approaching vehicle will get this hazard advice – yellow screen.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NZ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car number and distance to the hazard are displayed.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NZ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distance to the hazard will reduce as you get closer.</a:t>
            </a:r>
          </a:p>
        </p:txBody>
      </p:sp>
    </p:spTree>
    <p:extLst>
      <p:ext uri="{BB962C8B-B14F-4D97-AF65-F5344CB8AC3E}">
        <p14:creationId xmlns:p14="http://schemas.microsoft.com/office/powerpoint/2010/main" val="16980403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7904" y="166765"/>
            <a:ext cx="1063030" cy="994172"/>
          </a:xfrm>
        </p:spPr>
        <p:txBody>
          <a:bodyPr>
            <a:normAutofit fontScale="90000"/>
          </a:bodyPr>
          <a:lstStyle/>
          <a:p>
            <a:r>
              <a:rPr lang="en-N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153078"/>
            <a:ext cx="5004070" cy="35246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1153078"/>
            <a:ext cx="33843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Should you have an incident over 12G’s or roll over, the unit will go red and automatically transmit SOS.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you need assistance select </a:t>
            </a:r>
            <a:r>
              <a:rPr lang="en-NZ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either of the two centre buttons</a:t>
            </a:r>
            <a:r>
              <a:rPr lang="en-NZ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message will appear, asking you if your require “fire or medical” – you can answer “yes” or “no” using the buttons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you are able to, put out your Safety Triangle and if necessary use your SOS sign to obtain help from the next cars.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you are stopped monitor the unit, Rally Control may send you a message.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21721" y="5013176"/>
            <a:ext cx="5328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you are okay, but a hazard to other cars then select “HAZ” to downgrade the screen to yellow hazard.</a:t>
            </a:r>
          </a:p>
        </p:txBody>
      </p:sp>
    </p:spTree>
    <p:extLst>
      <p:ext uri="{BB962C8B-B14F-4D97-AF65-F5344CB8AC3E}">
        <p14:creationId xmlns:p14="http://schemas.microsoft.com/office/powerpoint/2010/main" val="23576862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255451"/>
            <a:ext cx="2786688" cy="994172"/>
          </a:xfrm>
        </p:spPr>
        <p:txBody>
          <a:bodyPr>
            <a:normAutofit fontScale="90000"/>
          </a:bodyPr>
          <a:lstStyle/>
          <a:p>
            <a:r>
              <a:rPr lang="en-N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 Receipt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923928" y="1344161"/>
            <a:ext cx="4568205" cy="3308975"/>
            <a:chOff x="2813866" y="2271952"/>
            <a:chExt cx="6564268" cy="462041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3866" y="2271952"/>
              <a:ext cx="6564268" cy="231409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4774" y="4586048"/>
              <a:ext cx="6563360" cy="230632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286438" y="1344161"/>
            <a:ext cx="366313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/>
              <a:t>The following car will receive a red screen with the car number and the distance away.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/>
              <a:t>If the rallysafe unit advises you of an SOS, then Rally Control will know about it and be on standby.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/>
              <a:t>You, as the next competitor are expected to know and follow the accident procedure as outlined in the road book.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/>
              <a:t>If Medical or Fire assistance is required, select SOS on your unit.  If for some reason the crashed car did not report the incident, then your car will.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/>
              <a:t>Stop as many cars as required to assist and ensure someone goes to the next radio point with the details of the incident.</a:t>
            </a:r>
          </a:p>
        </p:txBody>
      </p:sp>
    </p:spTree>
    <p:extLst>
      <p:ext uri="{BB962C8B-B14F-4D97-AF65-F5344CB8AC3E}">
        <p14:creationId xmlns:p14="http://schemas.microsoft.com/office/powerpoint/2010/main" val="2279058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NOTES Regarding an SOS incident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885" y="1690689"/>
            <a:ext cx="775549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Once you have enough cars send all other cars on by displaying the “OK” as provided in the road book.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NZ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Things to consider when coming across an incident.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Park your car to the side – DON’T block the road.  It will also ensure you don’t get run into!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Ensure you put out your Safety Triangle.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you stop other cars, make them pull over as well to keep the road clear.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the other cars that are in the stage behind you will need to get past so the emergency vehicles can get to the incident.</a:t>
            </a:r>
          </a:p>
          <a:p>
            <a:pPr lvl="1"/>
            <a:endParaRPr lang="en-NZ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684213" y="5157192"/>
            <a:ext cx="7803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Messaging</a:t>
            </a:r>
            <a:endParaRPr lang="en-NZ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Z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Rally Control can send messages, these may be questions or advice.  They will show on your screen and you will need to respond by selecting “yes” or “no”.</a:t>
            </a:r>
          </a:p>
        </p:txBody>
      </p:sp>
    </p:spTree>
    <p:extLst>
      <p:ext uri="{BB962C8B-B14F-4D97-AF65-F5344CB8AC3E}">
        <p14:creationId xmlns:p14="http://schemas.microsoft.com/office/powerpoint/2010/main" val="13277382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564904"/>
            <a:ext cx="7886700" cy="1325563"/>
          </a:xfrm>
        </p:spPr>
        <p:txBody>
          <a:bodyPr/>
          <a:lstStyle/>
          <a:p>
            <a:pPr algn="ctr"/>
            <a:r>
              <a:rPr lang="en-N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 final questions?</a:t>
            </a:r>
          </a:p>
        </p:txBody>
      </p:sp>
    </p:spTree>
    <p:extLst>
      <p:ext uri="{BB962C8B-B14F-4D97-AF65-F5344CB8AC3E}">
        <p14:creationId xmlns:p14="http://schemas.microsoft.com/office/powerpoint/2010/main" val="2208506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34" y="620688"/>
            <a:ext cx="2472068" cy="24842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5976" y="1631993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 line – follow marshals instructions as to how far up you can go.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285" y="3284984"/>
            <a:ext cx="2403870" cy="248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4296151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De-control sign.  Signals the end of the control area.</a:t>
            </a:r>
          </a:p>
        </p:txBody>
      </p:sp>
    </p:spTree>
    <p:extLst>
      <p:ext uri="{BB962C8B-B14F-4D97-AF65-F5344CB8AC3E}">
        <p14:creationId xmlns:p14="http://schemas.microsoft.com/office/powerpoint/2010/main" val="1092813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7504" y="44624"/>
            <a:ext cx="8928992" cy="6768752"/>
            <a:chOff x="107504" y="44624"/>
            <a:chExt cx="8928992" cy="6768752"/>
          </a:xfrm>
        </p:grpSpPr>
        <p:sp>
          <p:nvSpPr>
            <p:cNvPr id="6" name="Rectangle 5"/>
            <p:cNvSpPr/>
            <p:nvPr/>
          </p:nvSpPr>
          <p:spPr>
            <a:xfrm>
              <a:off x="107504" y="44624"/>
              <a:ext cx="8928992" cy="6768752"/>
            </a:xfrm>
            <a:prstGeom prst="rect">
              <a:avLst/>
            </a:prstGeom>
            <a:noFill/>
            <a:ln w="412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79512" y="116632"/>
              <a:ext cx="8784976" cy="6624736"/>
            </a:xfrm>
            <a:prstGeom prst="rect">
              <a:avLst/>
            </a:prstGeom>
            <a:noFill/>
            <a:ln w="412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pic>
        <p:nvPicPr>
          <p:cNvPr id="7170" name="Picture 2" descr="DSCN00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763688" y="4005064"/>
            <a:ext cx="1512168" cy="2769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 altLang="en-US" sz="1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 Line – Red</a:t>
            </a:r>
            <a:endParaRPr lang="en-AU" altLang="en-US" sz="12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39952" y="2564904"/>
            <a:ext cx="1656184" cy="2880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NZ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Decontrol - beige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the start line: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NZ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Don’t sit right behind car on start line</a:t>
            </a:r>
          </a:p>
          <a:p>
            <a:pPr eaLnBrk="1" hangingPunct="1"/>
            <a:r>
              <a:rPr lang="en-NZ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Promptly move up to start line when your turn </a:t>
            </a:r>
          </a:p>
          <a:p>
            <a:pPr eaLnBrk="1" hangingPunct="1"/>
            <a:r>
              <a:rPr lang="en-NZ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Give timecard to start line official for ‘Actual Start Time’</a:t>
            </a:r>
          </a:p>
          <a:p>
            <a:pPr eaLnBrk="1" hangingPunct="1"/>
            <a:r>
              <a:rPr lang="en-AU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 line official will issue your start time and fill in your time card</a:t>
            </a:r>
            <a:r>
              <a:rPr lang="en-GB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 Your Rallysafe will count down.</a:t>
            </a:r>
            <a:endParaRPr lang="en-NZ" alt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71" y="836712"/>
            <a:ext cx="2284281" cy="248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379" y="3320712"/>
            <a:ext cx="2497536" cy="248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4008" y="1940212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200m finish line warning board – yellow x 1 only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4527" y="4331879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Flying finish boards  - red x 2 (one either side of road)</a:t>
            </a:r>
          </a:p>
        </p:txBody>
      </p:sp>
    </p:spTree>
    <p:extLst>
      <p:ext uri="{BB962C8B-B14F-4D97-AF65-F5344CB8AC3E}">
        <p14:creationId xmlns:p14="http://schemas.microsoft.com/office/powerpoint/2010/main" val="2855205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SCN00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907704" y="4437112"/>
            <a:ext cx="2304256" cy="2769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 altLang="en-US" sz="1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Finish 200m warning board</a:t>
            </a:r>
            <a:endParaRPr lang="en-AU" altLang="en-US" sz="12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5c54407-7b84-4d00-bca1-1cbc8a32ebe5" xsi:nil="true"/>
    <lcf76f155ced4ddcb4097134ff3c332f xmlns="1e0629fd-4d00-4689-958b-0eaa86f3c777">
      <Terms xmlns="http://schemas.microsoft.com/office/infopath/2007/PartnerControls"/>
    </lcf76f155ced4ddcb4097134ff3c332f>
    <I xmlns="1e0629fd-4d00-4689-958b-0eaa86f3c77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438F21B37E284992D90851FFA0DAB3" ma:contentTypeVersion="18" ma:contentTypeDescription="Create a new document." ma:contentTypeScope="" ma:versionID="45ea10a22a70f682d1c5d457efefc277">
  <xsd:schema xmlns:xsd="http://www.w3.org/2001/XMLSchema" xmlns:xs="http://www.w3.org/2001/XMLSchema" xmlns:p="http://schemas.microsoft.com/office/2006/metadata/properties" xmlns:ns2="1e0629fd-4d00-4689-958b-0eaa86f3c777" xmlns:ns3="15c54407-7b84-4d00-bca1-1cbc8a32ebe5" targetNamespace="http://schemas.microsoft.com/office/2006/metadata/properties" ma:root="true" ma:fieldsID="ee6b45b82906e7b605a760fbee147b33" ns2:_="" ns3:_="">
    <xsd:import namespace="1e0629fd-4d00-4689-958b-0eaa86f3c777"/>
    <xsd:import namespace="15c54407-7b84-4d00-bca1-1cbc8a32eb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I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629fd-4d00-4689-958b-0eaa86f3c7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84951cb-e090-4d99-ba8c-2d896ba07a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I" ma:index="23" nillable="true" ma:displayName="I" ma:format="Thumbnail" ma:internalName="I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c54407-7b84-4d00-bca1-1cbc8a32ebe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b1f5364-7d2f-448b-924b-88c3480e5774}" ma:internalName="TaxCatchAll" ma:showField="CatchAllData" ma:web="15c54407-7b84-4d00-bca1-1cbc8a32eb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F977D7-697B-4734-80D4-E7A74F54D5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9C1B78-388D-4E6E-89C6-CFA2E52E01D2}">
  <ds:schemaRefs>
    <ds:schemaRef ds:uri="http://schemas.microsoft.com/office/2006/metadata/properties"/>
    <ds:schemaRef ds:uri="http://schemas.microsoft.com/office/infopath/2007/PartnerControls"/>
    <ds:schemaRef ds:uri="15c54407-7b84-4d00-bca1-1cbc8a32ebe5"/>
    <ds:schemaRef ds:uri="1e0629fd-4d00-4689-958b-0eaa86f3c777"/>
  </ds:schemaRefs>
</ds:datastoreItem>
</file>

<file path=customXml/itemProps3.xml><?xml version="1.0" encoding="utf-8"?>
<ds:datastoreItem xmlns:ds="http://schemas.openxmlformats.org/officeDocument/2006/customXml" ds:itemID="{7498DA7B-E760-4FC2-A6BC-4F94331BF3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0629fd-4d00-4689-958b-0eaa86f3c777"/>
    <ds:schemaRef ds:uri="15c54407-7b84-4d00-bca1-1cbc8a32eb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1743</TotalTime>
  <Words>2589</Words>
  <Application>Microsoft Office PowerPoint</Application>
  <PresentationFormat>On-screen Show (4:3)</PresentationFormat>
  <Paragraphs>238</Paragraphs>
  <Slides>47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Calibri Light</vt:lpstr>
      <vt:lpstr>Times New Roman</vt:lpstr>
      <vt:lpstr>Verdana</vt:lpstr>
      <vt:lpstr>Office Theme</vt:lpstr>
      <vt:lpstr>Novice Briefing</vt:lpstr>
      <vt:lpstr>At the start of the stage:</vt:lpstr>
      <vt:lpstr>PowerPoint Presentation</vt:lpstr>
      <vt:lpstr>At the stage start:</vt:lpstr>
      <vt:lpstr>PowerPoint Presentation</vt:lpstr>
      <vt:lpstr>PowerPoint Presentation</vt:lpstr>
      <vt:lpstr>On the start line: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 the finish control</vt:lpstr>
      <vt:lpstr>PowerPoint Presentation</vt:lpstr>
      <vt:lpstr>PowerPoint Presentation</vt:lpstr>
      <vt:lpstr>PowerPoint Presentation</vt:lpstr>
      <vt:lpstr>PowerPoint Presentation</vt:lpstr>
      <vt:lpstr>Service</vt:lpstr>
      <vt:lpstr>PowerPoint Presentation</vt:lpstr>
      <vt:lpstr>Stopped in Stage - OK</vt:lpstr>
      <vt:lpstr>Stopped in Stage - SOS</vt:lpstr>
      <vt:lpstr>PowerPoint Presentation</vt:lpstr>
      <vt:lpstr>PowerPoint Presentation</vt:lpstr>
      <vt:lpstr>Touring</vt:lpstr>
      <vt:lpstr>Rally Specific:</vt:lpstr>
      <vt:lpstr>Novice Mentoring</vt:lpstr>
      <vt:lpstr>Remember!</vt:lpstr>
      <vt:lpstr>Rallysafe Briefing</vt:lpstr>
      <vt:lpstr>The Transit Screen</vt:lpstr>
      <vt:lpstr>The Time Control (TC) Screen</vt:lpstr>
      <vt:lpstr>Checked In and Moving to Start Line</vt:lpstr>
      <vt:lpstr>At the Start Line</vt:lpstr>
      <vt:lpstr>Start Line Countdown</vt:lpstr>
      <vt:lpstr>The Countdown</vt:lpstr>
      <vt:lpstr>GO</vt:lpstr>
      <vt:lpstr>In Stage</vt:lpstr>
      <vt:lpstr>Push to Pass</vt:lpstr>
      <vt:lpstr>Push to Pass enabled</vt:lpstr>
      <vt:lpstr>Overtake Request</vt:lpstr>
      <vt:lpstr>Transmitting Slow</vt:lpstr>
      <vt:lpstr>Receiving Slow</vt:lpstr>
      <vt:lpstr>Hazard</vt:lpstr>
      <vt:lpstr>Receiving Hazard</vt:lpstr>
      <vt:lpstr>SOS</vt:lpstr>
      <vt:lpstr>SOS Receipt</vt:lpstr>
      <vt:lpstr>NOTES Regarding an SOS incident</vt:lpstr>
      <vt:lpstr>Any final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PF Automotive</dc:creator>
  <cp:lastModifiedBy>Jakob Annison</cp:lastModifiedBy>
  <cp:revision>69</cp:revision>
  <cp:lastPrinted>2014-07-23T04:14:38Z</cp:lastPrinted>
  <dcterms:created xsi:type="dcterms:W3CDTF">2006-06-04T22:38:44Z</dcterms:created>
  <dcterms:modified xsi:type="dcterms:W3CDTF">2023-10-06T01:44:09Z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0x0101000C438F21B37E284992D90851FFA0DAB3</vt:lpwstr>
  </property>
  <property fmtid="{D5CDD505-2E9C-101B-9397-08002B2CF9AE}" pid="3" name="MediaServiceImageTags">
    <vt:lpwstr/>
  </property>
</Properties>
</file>